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e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11"/>
  </p:notesMasterIdLst>
  <p:handoutMasterIdLst>
    <p:handoutMasterId r:id="rId12"/>
  </p:handoutMasterIdLst>
  <p:sldIdLst>
    <p:sldId id="257" r:id="rId2"/>
    <p:sldId id="279" r:id="rId3"/>
    <p:sldId id="280" r:id="rId4"/>
    <p:sldId id="281" r:id="rId5"/>
    <p:sldId id="283" r:id="rId6"/>
    <p:sldId id="284" r:id="rId7"/>
    <p:sldId id="285" r:id="rId8"/>
    <p:sldId id="286" r:id="rId9"/>
    <p:sldId id="287" r:id="rId10"/>
  </p:sldIdLst>
  <p:sldSz cx="9144000" cy="5143500" type="screen16x9"/>
  <p:notesSz cx="6858000" cy="9144000"/>
  <p:embeddedFontLst>
    <p:embeddedFont>
      <p:font typeface="Ubuntu Condensed" panose="020B0506030602030204" pitchFamily="3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Arial Narrow" panose="020B0606020202030204" pitchFamily="34" charset="0"/>
      <p:regular r:id="rId18"/>
      <p:bold r:id="rId19"/>
      <p:italic r:id="rId20"/>
      <p:boldItalic r:id="rId21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mmanuelle P" initials="" lastIdx="12" clrIdx="0"/>
  <p:cmAuthor id="1" name="Anonyme" initials="" lastIdx="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5401" autoAdjust="0"/>
  </p:normalViewPr>
  <p:slideViewPr>
    <p:cSldViewPr>
      <p:cViewPr>
        <p:scale>
          <a:sx n="90" d="100"/>
          <a:sy n="90" d="100"/>
        </p:scale>
        <p:origin x="1110" y="55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326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A07B4C-4FCD-4901-A445-0DA92A89FB1E}" type="datetimeFigureOut">
              <a:rPr lang="fr-FR" smtClean="0"/>
              <a:t>23/04/2016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04C133-AEB2-4081-8E70-89B7901A53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9677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137503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www.ciane.net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gi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www.ciane.net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gi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www.ciane.net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gi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www.ciane.net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gi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www.ciane.net" TargetMode="Externa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www.ciane.net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gi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www.ciane.net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gi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www.ciane.net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gi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www.ciane.net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gi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www.ciane.net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www.ciane.net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gi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www.ciane.net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présentation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30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32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740" y="3981150"/>
            <a:ext cx="1906575" cy="82972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Espace réservé du texte 9"/>
          <p:cNvSpPr>
            <a:spLocks noGrp="1"/>
          </p:cNvSpPr>
          <p:nvPr>
            <p:ph type="body" sz="quarter" idx="14" hasCustomPrompt="1"/>
          </p:nvPr>
        </p:nvSpPr>
        <p:spPr>
          <a:xfrm>
            <a:off x="282575" y="1741872"/>
            <a:ext cx="7745413" cy="720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Sous-titre de la présentation</a:t>
            </a:r>
          </a:p>
          <a:p>
            <a:pPr lvl="0"/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282575" y="627534"/>
            <a:ext cx="8034338" cy="1008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présentation</a:t>
            </a:r>
          </a:p>
        </p:txBody>
      </p:sp>
      <p:sp>
        <p:nvSpPr>
          <p:cNvPr id="11" name="Espace réservé du texte 9"/>
          <p:cNvSpPr>
            <a:spLocks noGrp="1"/>
          </p:cNvSpPr>
          <p:nvPr>
            <p:ph type="body" sz="quarter" idx="16" hasCustomPrompt="1"/>
          </p:nvPr>
        </p:nvSpPr>
        <p:spPr>
          <a:xfrm>
            <a:off x="6516216" y="4535850"/>
            <a:ext cx="2078995" cy="2746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00-mois-2000</a:t>
            </a:r>
          </a:p>
        </p:txBody>
      </p:sp>
    </p:spTree>
    <p:extLst>
      <p:ext uri="{BB962C8B-B14F-4D97-AF65-F5344CB8AC3E}">
        <p14:creationId xmlns:p14="http://schemas.microsoft.com/office/powerpoint/2010/main" val="2057585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ende +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660C2-DA5B-47D6-9300-967979CA6A0E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Shape 42"/>
          <p:cNvSpPr txBox="1"/>
          <p:nvPr userDrawn="1"/>
        </p:nvSpPr>
        <p:spPr>
          <a:xfrm>
            <a:off x="2272175" y="4361975"/>
            <a:ext cx="3884001" cy="60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000" dirty="0">
                <a:solidFill>
                  <a:srgbClr val="F9B200"/>
                </a:solidFill>
                <a:latin typeface="Arial Narrow" panose="020B0606020202030204" pitchFamily="34" charset="0"/>
                <a:ea typeface="Ubuntu Condensed"/>
                <a:cs typeface="Ubuntu Condensed"/>
                <a:sym typeface="Ubuntu Condensed"/>
              </a:rPr>
              <a:t>Le Ciane</a:t>
            </a:r>
            <a:br>
              <a:rPr lang="en" sz="1000" dirty="0">
                <a:solidFill>
                  <a:srgbClr val="F9B200"/>
                </a:solidFill>
                <a:latin typeface="Arial Narrow" panose="020B0606020202030204" pitchFamily="34" charset="0"/>
                <a:ea typeface="Ubuntu Condensed"/>
                <a:cs typeface="Ubuntu Condensed"/>
                <a:sym typeface="Ubuntu Condensed"/>
              </a:rPr>
            </a:br>
            <a:r>
              <a:rPr lang="en" sz="1000" dirty="0">
                <a:solidFill>
                  <a:srgbClr val="C6C7C8"/>
                </a:solidFill>
                <a:latin typeface="Arial Narrow" panose="020B0606020202030204" pitchFamily="34" charset="0"/>
                <a:ea typeface="Ubuntu Condensed"/>
                <a:cs typeface="Ubuntu Condensed"/>
                <a:sym typeface="Ubuntu Condensed"/>
              </a:rPr>
              <a:t>Collectif interassociatif autour de la naissance</a:t>
            </a:r>
          </a:p>
          <a:p>
            <a:pPr lvl="0" rtl="0">
              <a:lnSpc>
                <a:spcPct val="100000"/>
              </a:lnSpc>
              <a:spcBef>
                <a:spcPts val="500"/>
              </a:spcBef>
              <a:buNone/>
            </a:pPr>
            <a:r>
              <a:rPr lang="en" sz="1000" dirty="0">
                <a:solidFill>
                  <a:srgbClr val="F9B200"/>
                </a:solidFill>
                <a:latin typeface="Arial Narrow" panose="020B0606020202030204" pitchFamily="34" charset="0"/>
                <a:ea typeface="Ubuntu Condensed"/>
                <a:cs typeface="Ubuntu Condensed"/>
                <a:sym typeface="Ubuntu Condensed"/>
              </a:rPr>
              <a:t>www.ciane.net</a:t>
            </a:r>
            <a:endParaRPr lang="en" sz="1000" dirty="0">
              <a:solidFill>
                <a:srgbClr val="F9B200"/>
              </a:solidFill>
              <a:latin typeface="Arial Narrow" panose="020B0606020202030204" pitchFamily="34" charset="0"/>
              <a:ea typeface="Ubuntu Condensed"/>
              <a:cs typeface="Ubuntu Condensed"/>
              <a:sym typeface="Ubuntu Condensed"/>
              <a:hlinkClick r:id="rId2"/>
            </a:endParaRPr>
          </a:p>
        </p:txBody>
      </p:sp>
      <p:pic>
        <p:nvPicPr>
          <p:cNvPr id="13" name="Shape 43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475" y="4361975"/>
            <a:ext cx="1772875" cy="7091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Espace réservé du graphique 4"/>
          <p:cNvSpPr>
            <a:spLocks noGrp="1"/>
          </p:cNvSpPr>
          <p:nvPr>
            <p:ph type="chart" sz="quarter" idx="14"/>
          </p:nvPr>
        </p:nvSpPr>
        <p:spPr>
          <a:xfrm>
            <a:off x="3923928" y="701798"/>
            <a:ext cx="4591050" cy="3702050"/>
          </a:xfrm>
        </p:spPr>
        <p:txBody>
          <a:bodyPr/>
          <a:lstStyle/>
          <a:p>
            <a:r>
              <a:rPr lang="fr-FR"/>
              <a:t>Cliquez sur l'icône pour ajouter un graphique</a:t>
            </a:r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16" name="Picture 2" descr="https://lh6.googleusercontent.com/N00gNYYgcKcIJWZ5x4-1OR4uMOp5X5fSAub8WcTmSlIMP7LS5SI6ypl_X3qGzDZ7yMKVz7hI90ssMPRnNS8BNfN9GZ0VsL4Za7JLbDRYi56AT4-7Uut_3IyvDJ5vVUQu6cmXERnuxA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" t="49999" r="60851" b="28824"/>
          <a:stretch/>
        </p:blipFill>
        <p:spPr bwMode="auto">
          <a:xfrm>
            <a:off x="628650" y="363488"/>
            <a:ext cx="2951163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Espace réservé du texte 2"/>
          <p:cNvSpPr>
            <a:spLocks noGrp="1"/>
          </p:cNvSpPr>
          <p:nvPr>
            <p:ph type="body" sz="quarter" idx="13" hasCustomPrompt="1"/>
          </p:nvPr>
        </p:nvSpPr>
        <p:spPr>
          <a:xfrm>
            <a:off x="628649" y="363488"/>
            <a:ext cx="2951163" cy="1200150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diapo</a:t>
            </a:r>
          </a:p>
        </p:txBody>
      </p:sp>
    </p:spTree>
    <p:extLst>
      <p:ext uri="{BB962C8B-B14F-4D97-AF65-F5344CB8AC3E}">
        <p14:creationId xmlns:p14="http://schemas.microsoft.com/office/powerpoint/2010/main" val="228368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ende +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660C2-DA5B-47D6-9300-967979CA6A0E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Shape 42"/>
          <p:cNvSpPr txBox="1"/>
          <p:nvPr userDrawn="1"/>
        </p:nvSpPr>
        <p:spPr>
          <a:xfrm>
            <a:off x="2272175" y="4361975"/>
            <a:ext cx="3884001" cy="60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000" dirty="0">
                <a:solidFill>
                  <a:srgbClr val="F9B200"/>
                </a:solidFill>
                <a:latin typeface="Arial Narrow" panose="020B0606020202030204" pitchFamily="34" charset="0"/>
                <a:ea typeface="Ubuntu Condensed"/>
                <a:cs typeface="Ubuntu Condensed"/>
                <a:sym typeface="Ubuntu Condensed"/>
              </a:rPr>
              <a:t>Le Ciane</a:t>
            </a:r>
            <a:br>
              <a:rPr lang="en" sz="1000" dirty="0">
                <a:solidFill>
                  <a:srgbClr val="F9B200"/>
                </a:solidFill>
                <a:latin typeface="Arial Narrow" panose="020B0606020202030204" pitchFamily="34" charset="0"/>
                <a:ea typeface="Ubuntu Condensed"/>
                <a:cs typeface="Ubuntu Condensed"/>
                <a:sym typeface="Ubuntu Condensed"/>
              </a:rPr>
            </a:br>
            <a:r>
              <a:rPr lang="en" sz="1000" dirty="0">
                <a:solidFill>
                  <a:srgbClr val="C6C7C8"/>
                </a:solidFill>
                <a:latin typeface="Arial Narrow" panose="020B0606020202030204" pitchFamily="34" charset="0"/>
                <a:ea typeface="Ubuntu Condensed"/>
                <a:cs typeface="Ubuntu Condensed"/>
                <a:sym typeface="Ubuntu Condensed"/>
              </a:rPr>
              <a:t>Collectif interassociatif autour de la naissance</a:t>
            </a:r>
          </a:p>
          <a:p>
            <a:pPr lvl="0" rtl="0">
              <a:lnSpc>
                <a:spcPct val="100000"/>
              </a:lnSpc>
              <a:spcBef>
                <a:spcPts val="500"/>
              </a:spcBef>
              <a:buNone/>
            </a:pPr>
            <a:r>
              <a:rPr lang="en" sz="1000" dirty="0">
                <a:solidFill>
                  <a:srgbClr val="F9B200"/>
                </a:solidFill>
                <a:latin typeface="Arial Narrow" panose="020B0606020202030204" pitchFamily="34" charset="0"/>
                <a:ea typeface="Ubuntu Condensed"/>
                <a:cs typeface="Ubuntu Condensed"/>
                <a:sym typeface="Ubuntu Condensed"/>
              </a:rPr>
              <a:t>www.ciane.net</a:t>
            </a:r>
            <a:endParaRPr lang="en" sz="1000" dirty="0">
              <a:solidFill>
                <a:srgbClr val="F9B200"/>
              </a:solidFill>
              <a:latin typeface="Arial Narrow" panose="020B0606020202030204" pitchFamily="34" charset="0"/>
              <a:ea typeface="Ubuntu Condensed"/>
              <a:cs typeface="Ubuntu Condensed"/>
              <a:sym typeface="Ubuntu Condensed"/>
              <a:hlinkClick r:id="rId2"/>
            </a:endParaRPr>
          </a:p>
        </p:txBody>
      </p:sp>
      <p:pic>
        <p:nvPicPr>
          <p:cNvPr id="13" name="Shape 43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475" y="4361975"/>
            <a:ext cx="1772875" cy="7091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Espace réservé du tableau 5"/>
          <p:cNvSpPr>
            <a:spLocks noGrp="1"/>
          </p:cNvSpPr>
          <p:nvPr>
            <p:ph type="tbl" sz="quarter" idx="15"/>
          </p:nvPr>
        </p:nvSpPr>
        <p:spPr>
          <a:xfrm>
            <a:off x="3924300" y="699542"/>
            <a:ext cx="4591050" cy="3702050"/>
          </a:xfrm>
        </p:spPr>
        <p:txBody>
          <a:bodyPr/>
          <a:lstStyle/>
          <a:p>
            <a:r>
              <a:rPr lang="fr-FR"/>
              <a:t>Cliquez sur l'icône pour ajouter un tableau</a:t>
            </a:r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15" name="Picture 2" descr="https://lh6.googleusercontent.com/N00gNYYgcKcIJWZ5x4-1OR4uMOp5X5fSAub8WcTmSlIMP7LS5SI6ypl_X3qGzDZ7yMKVz7hI90ssMPRnNS8BNfN9GZ0VsL4Za7JLbDRYi56AT4-7Uut_3IyvDJ5vVUQu6cmXERnuxA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" t="49999" r="60851" b="28824"/>
          <a:stretch/>
        </p:blipFill>
        <p:spPr bwMode="auto">
          <a:xfrm>
            <a:off x="628650" y="363488"/>
            <a:ext cx="2951163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Espace réservé du texte 2"/>
          <p:cNvSpPr>
            <a:spLocks noGrp="1"/>
          </p:cNvSpPr>
          <p:nvPr>
            <p:ph type="body" sz="quarter" idx="13" hasCustomPrompt="1"/>
          </p:nvPr>
        </p:nvSpPr>
        <p:spPr>
          <a:xfrm>
            <a:off x="628649" y="363488"/>
            <a:ext cx="2951163" cy="1200150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diapo</a:t>
            </a:r>
          </a:p>
        </p:txBody>
      </p:sp>
    </p:spTree>
    <p:extLst>
      <p:ext uri="{BB962C8B-B14F-4D97-AF65-F5344CB8AC3E}">
        <p14:creationId xmlns:p14="http://schemas.microsoft.com/office/powerpoint/2010/main" val="2518738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660C2-DA5B-47D6-9300-967979CA6A0E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Shape 42"/>
          <p:cNvSpPr txBox="1"/>
          <p:nvPr userDrawn="1"/>
        </p:nvSpPr>
        <p:spPr>
          <a:xfrm>
            <a:off x="2272175" y="4361975"/>
            <a:ext cx="3884001" cy="60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000" dirty="0">
                <a:solidFill>
                  <a:srgbClr val="F9B200"/>
                </a:solidFill>
                <a:latin typeface="Arial Narrow" panose="020B0606020202030204" pitchFamily="34" charset="0"/>
                <a:ea typeface="Ubuntu Condensed"/>
                <a:cs typeface="Ubuntu Condensed"/>
                <a:sym typeface="Ubuntu Condensed"/>
              </a:rPr>
              <a:t>Le Ciane</a:t>
            </a:r>
            <a:br>
              <a:rPr lang="en" sz="1000" dirty="0">
                <a:solidFill>
                  <a:srgbClr val="F9B200"/>
                </a:solidFill>
                <a:latin typeface="Arial Narrow" panose="020B0606020202030204" pitchFamily="34" charset="0"/>
                <a:ea typeface="Ubuntu Condensed"/>
                <a:cs typeface="Ubuntu Condensed"/>
                <a:sym typeface="Ubuntu Condensed"/>
              </a:rPr>
            </a:br>
            <a:r>
              <a:rPr lang="en" sz="1000" dirty="0">
                <a:solidFill>
                  <a:srgbClr val="C6C7C8"/>
                </a:solidFill>
                <a:latin typeface="Arial Narrow" panose="020B0606020202030204" pitchFamily="34" charset="0"/>
                <a:ea typeface="Ubuntu Condensed"/>
                <a:cs typeface="Ubuntu Condensed"/>
                <a:sym typeface="Ubuntu Condensed"/>
              </a:rPr>
              <a:t>Collectif interassociatif autour de la naissance</a:t>
            </a:r>
          </a:p>
          <a:p>
            <a:pPr lvl="0" rtl="0">
              <a:lnSpc>
                <a:spcPct val="100000"/>
              </a:lnSpc>
              <a:spcBef>
                <a:spcPts val="500"/>
              </a:spcBef>
              <a:buNone/>
            </a:pPr>
            <a:r>
              <a:rPr lang="en" sz="1000" dirty="0">
                <a:solidFill>
                  <a:srgbClr val="F9B200"/>
                </a:solidFill>
                <a:latin typeface="Arial Narrow" panose="020B0606020202030204" pitchFamily="34" charset="0"/>
                <a:ea typeface="Ubuntu Condensed"/>
                <a:cs typeface="Ubuntu Condensed"/>
                <a:sym typeface="Ubuntu Condensed"/>
              </a:rPr>
              <a:t>www.ciane.net</a:t>
            </a:r>
            <a:endParaRPr lang="en" sz="1000" dirty="0">
              <a:solidFill>
                <a:srgbClr val="F9B200"/>
              </a:solidFill>
              <a:latin typeface="Arial Narrow" panose="020B0606020202030204" pitchFamily="34" charset="0"/>
              <a:ea typeface="Ubuntu Condensed"/>
              <a:cs typeface="Ubuntu Condensed"/>
              <a:sym typeface="Ubuntu Condensed"/>
              <a:hlinkClick r:id="rId2"/>
            </a:endParaRPr>
          </a:p>
        </p:txBody>
      </p:sp>
      <p:pic>
        <p:nvPicPr>
          <p:cNvPr id="8" name="Shape 43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475" y="4361975"/>
            <a:ext cx="1772875" cy="70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https://lh6.googleusercontent.com/N00gNYYgcKcIJWZ5x4-1OR4uMOp5X5fSAub8WcTmSlIMP7LS5SI6ypl_X3qGzDZ7yMKVz7hI90ssMPRnNS8BNfN9GZ0VsL4Za7JLbDRYi56AT4-7Uut_3IyvDJ5vVUQu6cmXERnuxA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4" t="36608" r="45470" b="28824"/>
          <a:stretch/>
        </p:blipFill>
        <p:spPr bwMode="auto">
          <a:xfrm rot="5400000">
            <a:off x="5356977" y="1473953"/>
            <a:ext cx="4357686" cy="195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space réservé du texte 2"/>
          <p:cNvSpPr>
            <a:spLocks noGrp="1"/>
          </p:cNvSpPr>
          <p:nvPr>
            <p:ph type="body" sz="quarter" idx="13" hasCustomPrompt="1"/>
          </p:nvPr>
        </p:nvSpPr>
        <p:spPr>
          <a:xfrm rot="5400000">
            <a:off x="5356977" y="1473954"/>
            <a:ext cx="4357688" cy="1959057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diapo</a:t>
            </a:r>
          </a:p>
        </p:txBody>
      </p:sp>
    </p:spTree>
    <p:extLst>
      <p:ext uri="{BB962C8B-B14F-4D97-AF65-F5344CB8AC3E}">
        <p14:creationId xmlns:p14="http://schemas.microsoft.com/office/powerpoint/2010/main" val="1388108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660C2-DA5B-47D6-9300-967979CA6A0E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Shape 42"/>
          <p:cNvSpPr txBox="1"/>
          <p:nvPr userDrawn="1"/>
        </p:nvSpPr>
        <p:spPr>
          <a:xfrm>
            <a:off x="2272175" y="4361975"/>
            <a:ext cx="3884001" cy="60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000" dirty="0">
                <a:solidFill>
                  <a:srgbClr val="F9B200"/>
                </a:solidFill>
                <a:latin typeface="Arial Narrow" panose="020B0606020202030204" pitchFamily="34" charset="0"/>
                <a:ea typeface="Ubuntu Condensed"/>
                <a:cs typeface="Ubuntu Condensed"/>
                <a:sym typeface="Ubuntu Condensed"/>
              </a:rPr>
              <a:t>Le Ciane</a:t>
            </a:r>
            <a:br>
              <a:rPr lang="en" sz="1000" dirty="0">
                <a:solidFill>
                  <a:srgbClr val="F9B200"/>
                </a:solidFill>
                <a:latin typeface="Arial Narrow" panose="020B0606020202030204" pitchFamily="34" charset="0"/>
                <a:ea typeface="Ubuntu Condensed"/>
                <a:cs typeface="Ubuntu Condensed"/>
                <a:sym typeface="Ubuntu Condensed"/>
              </a:rPr>
            </a:br>
            <a:r>
              <a:rPr lang="en" sz="1000" dirty="0">
                <a:solidFill>
                  <a:srgbClr val="C6C7C8"/>
                </a:solidFill>
                <a:latin typeface="Arial Narrow" panose="020B0606020202030204" pitchFamily="34" charset="0"/>
                <a:ea typeface="Ubuntu Condensed"/>
                <a:cs typeface="Ubuntu Condensed"/>
                <a:sym typeface="Ubuntu Condensed"/>
              </a:rPr>
              <a:t>Collectif interassociatif autour de la naissance</a:t>
            </a:r>
          </a:p>
          <a:p>
            <a:pPr lvl="0" rtl="0">
              <a:lnSpc>
                <a:spcPct val="100000"/>
              </a:lnSpc>
              <a:spcBef>
                <a:spcPts val="500"/>
              </a:spcBef>
              <a:buNone/>
            </a:pPr>
            <a:r>
              <a:rPr lang="en" sz="1000" dirty="0">
                <a:solidFill>
                  <a:srgbClr val="F9B200"/>
                </a:solidFill>
                <a:latin typeface="Arial Narrow" panose="020B0606020202030204" pitchFamily="34" charset="0"/>
                <a:ea typeface="Ubuntu Condensed"/>
                <a:cs typeface="Ubuntu Condensed"/>
                <a:sym typeface="Ubuntu Condensed"/>
              </a:rPr>
              <a:t>www.ciane.net</a:t>
            </a:r>
            <a:endParaRPr lang="en" sz="1000" dirty="0">
              <a:solidFill>
                <a:srgbClr val="F9B200"/>
              </a:solidFill>
              <a:latin typeface="Arial Narrow" panose="020B0606020202030204" pitchFamily="34" charset="0"/>
              <a:ea typeface="Ubuntu Condensed"/>
              <a:cs typeface="Ubuntu Condensed"/>
              <a:sym typeface="Ubuntu Condensed"/>
              <a:hlinkClick r:id="rId2"/>
            </a:endParaRPr>
          </a:p>
        </p:txBody>
      </p:sp>
      <p:pic>
        <p:nvPicPr>
          <p:cNvPr id="7" name="Shape 43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475" y="4361975"/>
            <a:ext cx="1772875" cy="70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https://lh6.googleusercontent.com/N00gNYYgcKcIJWZ5x4-1OR4uMOp5X5fSAub8WcTmSlIMP7LS5SI6ypl_X3qGzDZ7yMKVz7hI90ssMPRnNS8BNfN9GZ0VsL4Za7JLbDRYi56AT4-7Uut_3IyvDJ5vVUQu6cmXERnuxA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50" b="41166"/>
          <a:stretch/>
        </p:blipFill>
        <p:spPr bwMode="auto">
          <a:xfrm>
            <a:off x="0" y="0"/>
            <a:ext cx="9144000" cy="84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251618" y="195486"/>
            <a:ext cx="8640763" cy="514424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diapo</a:t>
            </a:r>
          </a:p>
        </p:txBody>
      </p:sp>
    </p:spTree>
    <p:extLst>
      <p:ext uri="{BB962C8B-B14F-4D97-AF65-F5344CB8AC3E}">
        <p14:creationId xmlns:p14="http://schemas.microsoft.com/office/powerpoint/2010/main" val="2707829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660C2-DA5B-47D6-9300-967979CA6A0E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Shape 42"/>
          <p:cNvSpPr txBox="1"/>
          <p:nvPr userDrawn="1"/>
        </p:nvSpPr>
        <p:spPr>
          <a:xfrm>
            <a:off x="2272175" y="4361975"/>
            <a:ext cx="3884001" cy="60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000" dirty="0">
                <a:solidFill>
                  <a:srgbClr val="F9B200"/>
                </a:solidFill>
                <a:latin typeface="Arial Narrow" panose="020B0606020202030204" pitchFamily="34" charset="0"/>
                <a:ea typeface="Ubuntu Condensed"/>
                <a:cs typeface="Ubuntu Condensed"/>
                <a:sym typeface="Ubuntu Condensed"/>
              </a:rPr>
              <a:t>Le Ciane</a:t>
            </a:r>
            <a:br>
              <a:rPr lang="en" sz="1000" dirty="0">
                <a:solidFill>
                  <a:srgbClr val="F9B200"/>
                </a:solidFill>
                <a:latin typeface="Arial Narrow" panose="020B0606020202030204" pitchFamily="34" charset="0"/>
                <a:ea typeface="Ubuntu Condensed"/>
                <a:cs typeface="Ubuntu Condensed"/>
                <a:sym typeface="Ubuntu Condensed"/>
              </a:rPr>
            </a:br>
            <a:r>
              <a:rPr lang="en" sz="1000" dirty="0">
                <a:solidFill>
                  <a:srgbClr val="C6C7C8"/>
                </a:solidFill>
                <a:latin typeface="Arial Narrow" panose="020B0606020202030204" pitchFamily="34" charset="0"/>
                <a:ea typeface="Ubuntu Condensed"/>
                <a:cs typeface="Ubuntu Condensed"/>
                <a:sym typeface="Ubuntu Condensed"/>
              </a:rPr>
              <a:t>Collectif interassociatif autour de la naissance</a:t>
            </a:r>
          </a:p>
          <a:p>
            <a:pPr lvl="0" rtl="0">
              <a:lnSpc>
                <a:spcPct val="100000"/>
              </a:lnSpc>
              <a:spcBef>
                <a:spcPts val="500"/>
              </a:spcBef>
              <a:buNone/>
            </a:pPr>
            <a:r>
              <a:rPr lang="en" sz="1000" dirty="0">
                <a:solidFill>
                  <a:srgbClr val="F9B200"/>
                </a:solidFill>
                <a:latin typeface="Arial Narrow" panose="020B0606020202030204" pitchFamily="34" charset="0"/>
                <a:ea typeface="Ubuntu Condensed"/>
                <a:cs typeface="Ubuntu Condensed"/>
                <a:sym typeface="Ubuntu Condensed"/>
              </a:rPr>
              <a:t>www.ciane.net</a:t>
            </a:r>
            <a:endParaRPr lang="en" sz="1000" dirty="0">
              <a:solidFill>
                <a:srgbClr val="F9B200"/>
              </a:solidFill>
              <a:latin typeface="Arial Narrow" panose="020B0606020202030204" pitchFamily="34" charset="0"/>
              <a:ea typeface="Ubuntu Condensed"/>
              <a:cs typeface="Ubuntu Condensed"/>
              <a:sym typeface="Ubuntu Condensed"/>
              <a:hlinkClick r:id="rId2"/>
            </a:endParaRPr>
          </a:p>
        </p:txBody>
      </p:sp>
      <p:pic>
        <p:nvPicPr>
          <p:cNvPr id="6" name="Shape 43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475" y="4361975"/>
            <a:ext cx="1772875" cy="709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3723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raiment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9376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lh6.googleusercontent.com/N00gNYYgcKcIJWZ5x4-1OR4uMOp5X5fSAub8WcTmSlIMP7LS5SI6ypl_X3qGzDZ7yMKVz7hI90ssMPRnNS8BNfN9GZ0VsL4Za7JLbDRYi56AT4-7Uut_3IyvDJ5vVUQu6cmXERnuxA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51" b="508"/>
          <a:stretch/>
        </p:blipFill>
        <p:spPr bwMode="auto">
          <a:xfrm>
            <a:off x="0" y="0"/>
            <a:ext cx="9144000" cy="314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hape 43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5562" y="3867894"/>
            <a:ext cx="1772875" cy="709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4632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intermédiaire - à utiliser pour séparer les parties à l'intérieur de la présentation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‹N°›</a:t>
            </a:fld>
            <a:endParaRPr lang="en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26"/>
            <a:ext cx="9467528" cy="5143500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quarter" idx="13" hasCustomPrompt="1"/>
          </p:nvPr>
        </p:nvSpPr>
        <p:spPr>
          <a:xfrm>
            <a:off x="2268538" y="1276350"/>
            <a:ext cx="5399806" cy="1008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4800">
                <a:latin typeface="Ubuntu Condensed" panose="020B0604020202020204" charset="0"/>
              </a:defRPr>
            </a:lvl2pPr>
            <a:lvl3pPr>
              <a:defRPr sz="4800">
                <a:latin typeface="Ubuntu Condensed" panose="020B0604020202020204" charset="0"/>
              </a:defRPr>
            </a:lvl3pPr>
            <a:lvl4pPr>
              <a:defRPr sz="4800">
                <a:latin typeface="Ubuntu Condensed" panose="020B0604020202020204" charset="0"/>
              </a:defRPr>
            </a:lvl4pPr>
            <a:lvl5pPr>
              <a:defRPr sz="4800">
                <a:latin typeface="Ubuntu Condensed" panose="020B0604020202020204" charset="0"/>
              </a:defRPr>
            </a:lvl5pPr>
          </a:lstStyle>
          <a:p>
            <a:pPr lvl="0"/>
            <a:r>
              <a:rPr lang="fr-FR" dirty="0"/>
              <a:t>Titre intermédiaire</a:t>
            </a:r>
          </a:p>
          <a:p>
            <a:pPr lvl="1"/>
            <a:endParaRPr lang="fr-FR" dirty="0"/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quarter" idx="14" hasCustomPrompt="1"/>
          </p:nvPr>
        </p:nvSpPr>
        <p:spPr>
          <a:xfrm>
            <a:off x="2268538" y="2284413"/>
            <a:ext cx="5399806" cy="1008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4800">
                <a:latin typeface="Ubuntu Condensed" panose="020B0604020202020204" charset="0"/>
              </a:defRPr>
            </a:lvl2pPr>
            <a:lvl3pPr>
              <a:defRPr sz="4800">
                <a:latin typeface="Ubuntu Condensed" panose="020B0604020202020204" charset="0"/>
              </a:defRPr>
            </a:lvl3pPr>
            <a:lvl4pPr>
              <a:defRPr sz="4800">
                <a:latin typeface="Ubuntu Condensed" panose="020B0604020202020204" charset="0"/>
              </a:defRPr>
            </a:lvl4pPr>
            <a:lvl5pPr>
              <a:defRPr sz="4800">
                <a:latin typeface="Ubuntu Condensed" panose="020B0604020202020204" charset="0"/>
              </a:defRPr>
            </a:lvl5pPr>
          </a:lstStyle>
          <a:p>
            <a:pPr lvl="0"/>
            <a:r>
              <a:rPr lang="fr-FR" dirty="0"/>
              <a:t>Sous titre intermédiaire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4922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9716" y="1120429"/>
            <a:ext cx="8085634" cy="332352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660C2-DA5B-47D6-9300-967979CA6A0E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7" name="Shape 42"/>
          <p:cNvSpPr txBox="1"/>
          <p:nvPr userDrawn="1"/>
        </p:nvSpPr>
        <p:spPr>
          <a:xfrm>
            <a:off x="2272175" y="4361975"/>
            <a:ext cx="3884001" cy="60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000" dirty="0">
                <a:solidFill>
                  <a:srgbClr val="F9B200"/>
                </a:solidFill>
                <a:latin typeface="Arial Narrow" panose="020B0606020202030204" pitchFamily="34" charset="0"/>
                <a:ea typeface="Ubuntu Condensed"/>
                <a:cs typeface="Ubuntu Condensed"/>
                <a:sym typeface="Ubuntu Condensed"/>
              </a:rPr>
              <a:t>Le Ciane</a:t>
            </a:r>
            <a:br>
              <a:rPr lang="en" sz="1000" dirty="0">
                <a:solidFill>
                  <a:srgbClr val="F9B200"/>
                </a:solidFill>
                <a:latin typeface="Arial Narrow" panose="020B0606020202030204" pitchFamily="34" charset="0"/>
                <a:ea typeface="Ubuntu Condensed"/>
                <a:cs typeface="Ubuntu Condensed"/>
                <a:sym typeface="Ubuntu Condensed"/>
              </a:rPr>
            </a:br>
            <a:r>
              <a:rPr lang="en" sz="1000" dirty="0">
                <a:solidFill>
                  <a:srgbClr val="C6C7C8"/>
                </a:solidFill>
                <a:latin typeface="Arial Narrow" panose="020B0606020202030204" pitchFamily="34" charset="0"/>
                <a:ea typeface="Ubuntu Condensed"/>
                <a:cs typeface="Ubuntu Condensed"/>
                <a:sym typeface="Ubuntu Condensed"/>
              </a:rPr>
              <a:t>Collectif interassociatif autour de la naissance</a:t>
            </a:r>
          </a:p>
          <a:p>
            <a:pPr lvl="0" rtl="0">
              <a:lnSpc>
                <a:spcPct val="100000"/>
              </a:lnSpc>
              <a:spcBef>
                <a:spcPts val="500"/>
              </a:spcBef>
              <a:buNone/>
            </a:pPr>
            <a:r>
              <a:rPr lang="en" sz="1000" dirty="0">
                <a:solidFill>
                  <a:srgbClr val="F9B200"/>
                </a:solidFill>
                <a:latin typeface="Arial Narrow" panose="020B0606020202030204" pitchFamily="34" charset="0"/>
                <a:ea typeface="Ubuntu Condensed"/>
                <a:cs typeface="Ubuntu Condensed"/>
                <a:sym typeface="Ubuntu Condensed"/>
              </a:rPr>
              <a:t>www.ciane.net</a:t>
            </a:r>
            <a:endParaRPr lang="en" sz="1000" dirty="0">
              <a:solidFill>
                <a:srgbClr val="F9B200"/>
              </a:solidFill>
              <a:latin typeface="Arial Narrow" panose="020B0606020202030204" pitchFamily="34" charset="0"/>
              <a:ea typeface="Ubuntu Condensed"/>
              <a:cs typeface="Ubuntu Condensed"/>
              <a:sym typeface="Ubuntu Condensed"/>
              <a:hlinkClick r:id="rId2"/>
            </a:endParaRPr>
          </a:p>
        </p:txBody>
      </p:sp>
      <p:pic>
        <p:nvPicPr>
          <p:cNvPr id="8" name="Shape 43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475" y="4361975"/>
            <a:ext cx="1772875" cy="70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https://lh6.googleusercontent.com/N00gNYYgcKcIJWZ5x4-1OR4uMOp5X5fSAub8WcTmSlIMP7LS5SI6ypl_X3qGzDZ7yMKVz7hI90ssMPRnNS8BNfN9GZ0VsL4Za7JLbDRYi56AT4-7Uut_3IyvDJ5vVUQu6cmXERnuxA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50" b="41166"/>
          <a:stretch/>
        </p:blipFill>
        <p:spPr bwMode="auto">
          <a:xfrm>
            <a:off x="0" y="0"/>
            <a:ext cx="9144000" cy="84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251618" y="195486"/>
            <a:ext cx="8640763" cy="514424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diapo</a:t>
            </a:r>
          </a:p>
        </p:txBody>
      </p:sp>
    </p:spTree>
    <p:extLst>
      <p:ext uri="{BB962C8B-B14F-4D97-AF65-F5344CB8AC3E}">
        <p14:creationId xmlns:p14="http://schemas.microsoft.com/office/powerpoint/2010/main" val="24051339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9716" y="1120429"/>
            <a:ext cx="3926260" cy="332352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660C2-DA5B-47D6-9300-967979CA6A0E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Shape 42"/>
          <p:cNvSpPr txBox="1"/>
          <p:nvPr userDrawn="1"/>
        </p:nvSpPr>
        <p:spPr>
          <a:xfrm>
            <a:off x="2272175" y="4361975"/>
            <a:ext cx="3884001" cy="60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000" dirty="0">
                <a:solidFill>
                  <a:srgbClr val="F9B200"/>
                </a:solidFill>
                <a:latin typeface="Arial Narrow" panose="020B0606020202030204" pitchFamily="34" charset="0"/>
                <a:ea typeface="Ubuntu Condensed"/>
                <a:cs typeface="Ubuntu Condensed"/>
                <a:sym typeface="Ubuntu Condensed"/>
              </a:rPr>
              <a:t>Le Ciane</a:t>
            </a:r>
            <a:br>
              <a:rPr lang="en" sz="1000" dirty="0">
                <a:solidFill>
                  <a:srgbClr val="F9B200"/>
                </a:solidFill>
                <a:latin typeface="Arial Narrow" panose="020B0606020202030204" pitchFamily="34" charset="0"/>
                <a:ea typeface="Ubuntu Condensed"/>
                <a:cs typeface="Ubuntu Condensed"/>
                <a:sym typeface="Ubuntu Condensed"/>
              </a:rPr>
            </a:br>
            <a:r>
              <a:rPr lang="en" sz="1000" dirty="0">
                <a:solidFill>
                  <a:srgbClr val="C6C7C8"/>
                </a:solidFill>
                <a:latin typeface="Arial Narrow" panose="020B0606020202030204" pitchFamily="34" charset="0"/>
                <a:ea typeface="Ubuntu Condensed"/>
                <a:cs typeface="Ubuntu Condensed"/>
                <a:sym typeface="Ubuntu Condensed"/>
              </a:rPr>
              <a:t>Collectif interassociatif autour de la naissance</a:t>
            </a:r>
          </a:p>
          <a:p>
            <a:pPr lvl="0" rtl="0">
              <a:lnSpc>
                <a:spcPct val="100000"/>
              </a:lnSpc>
              <a:spcBef>
                <a:spcPts val="500"/>
              </a:spcBef>
              <a:buNone/>
            </a:pPr>
            <a:r>
              <a:rPr lang="en" sz="1000" dirty="0">
                <a:solidFill>
                  <a:srgbClr val="F9B200"/>
                </a:solidFill>
                <a:latin typeface="Arial Narrow" panose="020B0606020202030204" pitchFamily="34" charset="0"/>
                <a:ea typeface="Ubuntu Condensed"/>
                <a:cs typeface="Ubuntu Condensed"/>
                <a:sym typeface="Ubuntu Condensed"/>
              </a:rPr>
              <a:t>www.ciane.net</a:t>
            </a:r>
            <a:endParaRPr lang="en" sz="1000" dirty="0">
              <a:solidFill>
                <a:srgbClr val="F9B200"/>
              </a:solidFill>
              <a:latin typeface="Arial Narrow" panose="020B0606020202030204" pitchFamily="34" charset="0"/>
              <a:ea typeface="Ubuntu Condensed"/>
              <a:cs typeface="Ubuntu Condensed"/>
              <a:sym typeface="Ubuntu Condensed"/>
              <a:hlinkClick r:id="rId2"/>
            </a:endParaRPr>
          </a:p>
        </p:txBody>
      </p:sp>
      <p:pic>
        <p:nvPicPr>
          <p:cNvPr id="8" name="Shape 43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475" y="4361975"/>
            <a:ext cx="1772875" cy="70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https://lh6.googleusercontent.com/N00gNYYgcKcIJWZ5x4-1OR4uMOp5X5fSAub8WcTmSlIMP7LS5SI6ypl_X3qGzDZ7yMKVz7hI90ssMPRnNS8BNfN9GZ0VsL4Za7JLbDRYi56AT4-7Uut_3IyvDJ5vVUQu6cmXERnuxA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50" b="41166"/>
          <a:stretch/>
        </p:blipFill>
        <p:spPr bwMode="auto">
          <a:xfrm>
            <a:off x="0" y="0"/>
            <a:ext cx="9144000" cy="84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251618" y="195486"/>
            <a:ext cx="8640763" cy="514424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diapo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3"/>
          </p:nvPr>
        </p:nvSpPr>
        <p:spPr>
          <a:xfrm>
            <a:off x="4788024" y="1154455"/>
            <a:ext cx="3727326" cy="332352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79959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9716" y="1120429"/>
            <a:ext cx="3926260" cy="332352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660C2-DA5B-47D6-9300-967979CA6A0E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Shape 42"/>
          <p:cNvSpPr txBox="1"/>
          <p:nvPr userDrawn="1"/>
        </p:nvSpPr>
        <p:spPr>
          <a:xfrm>
            <a:off x="2272175" y="4361975"/>
            <a:ext cx="3884001" cy="60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000" dirty="0">
                <a:solidFill>
                  <a:srgbClr val="F9B200"/>
                </a:solidFill>
                <a:latin typeface="Arial Narrow" panose="020B0606020202030204" pitchFamily="34" charset="0"/>
                <a:ea typeface="Ubuntu Condensed"/>
                <a:cs typeface="Ubuntu Condensed"/>
                <a:sym typeface="Ubuntu Condensed"/>
              </a:rPr>
              <a:t>Le Ciane</a:t>
            </a:r>
            <a:br>
              <a:rPr lang="en" sz="1000" dirty="0">
                <a:solidFill>
                  <a:srgbClr val="F9B200"/>
                </a:solidFill>
                <a:latin typeface="Arial Narrow" panose="020B0606020202030204" pitchFamily="34" charset="0"/>
                <a:ea typeface="Ubuntu Condensed"/>
                <a:cs typeface="Ubuntu Condensed"/>
                <a:sym typeface="Ubuntu Condensed"/>
              </a:rPr>
            </a:br>
            <a:r>
              <a:rPr lang="en" sz="1000" dirty="0">
                <a:solidFill>
                  <a:srgbClr val="C6C7C8"/>
                </a:solidFill>
                <a:latin typeface="Arial Narrow" panose="020B0606020202030204" pitchFamily="34" charset="0"/>
                <a:ea typeface="Ubuntu Condensed"/>
                <a:cs typeface="Ubuntu Condensed"/>
                <a:sym typeface="Ubuntu Condensed"/>
              </a:rPr>
              <a:t>Collectif interassociatif autour de la naissance</a:t>
            </a:r>
          </a:p>
          <a:p>
            <a:pPr lvl="0" rtl="0">
              <a:lnSpc>
                <a:spcPct val="100000"/>
              </a:lnSpc>
              <a:spcBef>
                <a:spcPts val="500"/>
              </a:spcBef>
              <a:buNone/>
            </a:pPr>
            <a:r>
              <a:rPr lang="en" sz="1000" dirty="0">
                <a:solidFill>
                  <a:srgbClr val="F9B200"/>
                </a:solidFill>
                <a:latin typeface="Arial Narrow" panose="020B0606020202030204" pitchFamily="34" charset="0"/>
                <a:ea typeface="Ubuntu Condensed"/>
                <a:cs typeface="Ubuntu Condensed"/>
                <a:sym typeface="Ubuntu Condensed"/>
              </a:rPr>
              <a:t>www.ciane.net</a:t>
            </a:r>
            <a:endParaRPr lang="en" sz="1000" dirty="0">
              <a:solidFill>
                <a:srgbClr val="F9B200"/>
              </a:solidFill>
              <a:latin typeface="Arial Narrow" panose="020B0606020202030204" pitchFamily="34" charset="0"/>
              <a:ea typeface="Ubuntu Condensed"/>
              <a:cs typeface="Ubuntu Condensed"/>
              <a:sym typeface="Ubuntu Condensed"/>
              <a:hlinkClick r:id="rId2"/>
            </a:endParaRPr>
          </a:p>
        </p:txBody>
      </p:sp>
      <p:pic>
        <p:nvPicPr>
          <p:cNvPr id="8" name="Shape 43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475" y="4361975"/>
            <a:ext cx="1772875" cy="70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https://lh6.googleusercontent.com/N00gNYYgcKcIJWZ5x4-1OR4uMOp5X5fSAub8WcTmSlIMP7LS5SI6ypl_X3qGzDZ7yMKVz7hI90ssMPRnNS8BNfN9GZ0VsL4Za7JLbDRYi56AT4-7Uut_3IyvDJ5vVUQu6cmXERnuxA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50" b="41166"/>
          <a:stretch/>
        </p:blipFill>
        <p:spPr bwMode="auto">
          <a:xfrm>
            <a:off x="0" y="0"/>
            <a:ext cx="9144000" cy="84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251618" y="195486"/>
            <a:ext cx="8640763" cy="514424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diapo</a:t>
            </a:r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14"/>
          </p:nvPr>
        </p:nvSpPr>
        <p:spPr>
          <a:xfrm>
            <a:off x="4787900" y="1131590"/>
            <a:ext cx="3727450" cy="3313113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5648409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9716" y="1120429"/>
            <a:ext cx="3926260" cy="332352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515350" y="4767263"/>
            <a:ext cx="593154" cy="274637"/>
          </a:xfrm>
        </p:spPr>
        <p:txBody>
          <a:bodyPr/>
          <a:lstStyle/>
          <a:p>
            <a:fld id="{92E660C2-DA5B-47D6-9300-967979CA6A0E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Shape 42"/>
          <p:cNvSpPr txBox="1"/>
          <p:nvPr userDrawn="1"/>
        </p:nvSpPr>
        <p:spPr>
          <a:xfrm>
            <a:off x="2272175" y="4361975"/>
            <a:ext cx="3884001" cy="60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000" dirty="0">
                <a:solidFill>
                  <a:srgbClr val="F9B200"/>
                </a:solidFill>
                <a:latin typeface="Arial Narrow" panose="020B0606020202030204" pitchFamily="34" charset="0"/>
                <a:ea typeface="Ubuntu Condensed"/>
                <a:cs typeface="Ubuntu Condensed"/>
                <a:sym typeface="Ubuntu Condensed"/>
              </a:rPr>
              <a:t>Le Ciane</a:t>
            </a:r>
            <a:br>
              <a:rPr lang="en" sz="1000" dirty="0">
                <a:solidFill>
                  <a:srgbClr val="F9B200"/>
                </a:solidFill>
                <a:latin typeface="Arial Narrow" panose="020B0606020202030204" pitchFamily="34" charset="0"/>
                <a:ea typeface="Ubuntu Condensed"/>
                <a:cs typeface="Ubuntu Condensed"/>
                <a:sym typeface="Ubuntu Condensed"/>
              </a:rPr>
            </a:br>
            <a:r>
              <a:rPr lang="en" sz="1000" dirty="0">
                <a:solidFill>
                  <a:srgbClr val="C6C7C8"/>
                </a:solidFill>
                <a:latin typeface="Arial Narrow" panose="020B0606020202030204" pitchFamily="34" charset="0"/>
                <a:ea typeface="Ubuntu Condensed"/>
                <a:cs typeface="Ubuntu Condensed"/>
                <a:sym typeface="Ubuntu Condensed"/>
              </a:rPr>
              <a:t>Collectif interassociatif autour de la naissance</a:t>
            </a:r>
          </a:p>
          <a:p>
            <a:pPr lvl="0" rtl="0">
              <a:lnSpc>
                <a:spcPct val="100000"/>
              </a:lnSpc>
              <a:spcBef>
                <a:spcPts val="500"/>
              </a:spcBef>
              <a:buNone/>
            </a:pPr>
            <a:r>
              <a:rPr lang="en" sz="1000" dirty="0">
                <a:solidFill>
                  <a:srgbClr val="F9B200"/>
                </a:solidFill>
                <a:latin typeface="Arial Narrow" panose="020B0606020202030204" pitchFamily="34" charset="0"/>
                <a:ea typeface="Ubuntu Condensed"/>
                <a:cs typeface="Ubuntu Condensed"/>
                <a:sym typeface="Ubuntu Condensed"/>
              </a:rPr>
              <a:t>www.ciane.net</a:t>
            </a:r>
            <a:endParaRPr lang="en" sz="1000" dirty="0">
              <a:solidFill>
                <a:srgbClr val="F9B200"/>
              </a:solidFill>
              <a:latin typeface="Arial Narrow" panose="020B0606020202030204" pitchFamily="34" charset="0"/>
              <a:ea typeface="Ubuntu Condensed"/>
              <a:cs typeface="Ubuntu Condensed"/>
              <a:sym typeface="Ubuntu Condensed"/>
              <a:hlinkClick r:id="rId2"/>
            </a:endParaRPr>
          </a:p>
        </p:txBody>
      </p:sp>
      <p:pic>
        <p:nvPicPr>
          <p:cNvPr id="8" name="Shape 43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475" y="4361975"/>
            <a:ext cx="1772875" cy="70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https://lh6.googleusercontent.com/N00gNYYgcKcIJWZ5x4-1OR4uMOp5X5fSAub8WcTmSlIMP7LS5SI6ypl_X3qGzDZ7yMKVz7hI90ssMPRnNS8BNfN9GZ0VsL4Za7JLbDRYi56AT4-7Uut_3IyvDJ5vVUQu6cmXERnuxA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50" b="41166"/>
          <a:stretch/>
        </p:blipFill>
        <p:spPr bwMode="auto">
          <a:xfrm>
            <a:off x="0" y="0"/>
            <a:ext cx="9144000" cy="84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251618" y="195486"/>
            <a:ext cx="8640763" cy="514424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diapo</a:t>
            </a:r>
          </a:p>
        </p:txBody>
      </p:sp>
      <p:sp>
        <p:nvSpPr>
          <p:cNvPr id="5" name="Espace réservé du graphique 4"/>
          <p:cNvSpPr>
            <a:spLocks noGrp="1"/>
          </p:cNvSpPr>
          <p:nvPr>
            <p:ph type="chart" sz="quarter" idx="15"/>
          </p:nvPr>
        </p:nvSpPr>
        <p:spPr>
          <a:xfrm>
            <a:off x="4787900" y="1131590"/>
            <a:ext cx="3727450" cy="3322638"/>
          </a:xfrm>
        </p:spPr>
        <p:txBody>
          <a:bodyPr/>
          <a:lstStyle/>
          <a:p>
            <a:r>
              <a:rPr lang="fr-FR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4946355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9716" y="1120429"/>
            <a:ext cx="3926260" cy="332352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660C2-DA5B-47D6-9300-967979CA6A0E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Shape 42"/>
          <p:cNvSpPr txBox="1"/>
          <p:nvPr userDrawn="1"/>
        </p:nvSpPr>
        <p:spPr>
          <a:xfrm>
            <a:off x="2272175" y="4361975"/>
            <a:ext cx="3884001" cy="60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000" dirty="0">
                <a:solidFill>
                  <a:srgbClr val="F9B200"/>
                </a:solidFill>
                <a:latin typeface="Arial Narrow" panose="020B0606020202030204" pitchFamily="34" charset="0"/>
                <a:ea typeface="Ubuntu Condensed"/>
                <a:cs typeface="Ubuntu Condensed"/>
                <a:sym typeface="Ubuntu Condensed"/>
              </a:rPr>
              <a:t>Le Ciane</a:t>
            </a:r>
            <a:br>
              <a:rPr lang="en" sz="1000" dirty="0">
                <a:solidFill>
                  <a:srgbClr val="F9B200"/>
                </a:solidFill>
                <a:latin typeface="Arial Narrow" panose="020B0606020202030204" pitchFamily="34" charset="0"/>
                <a:ea typeface="Ubuntu Condensed"/>
                <a:cs typeface="Ubuntu Condensed"/>
                <a:sym typeface="Ubuntu Condensed"/>
              </a:rPr>
            </a:br>
            <a:r>
              <a:rPr lang="en" sz="1000" dirty="0">
                <a:solidFill>
                  <a:srgbClr val="C6C7C8"/>
                </a:solidFill>
                <a:latin typeface="Arial Narrow" panose="020B0606020202030204" pitchFamily="34" charset="0"/>
                <a:ea typeface="Ubuntu Condensed"/>
                <a:cs typeface="Ubuntu Condensed"/>
                <a:sym typeface="Ubuntu Condensed"/>
              </a:rPr>
              <a:t>Collectif interassociatif autour de la naissance</a:t>
            </a:r>
          </a:p>
          <a:p>
            <a:pPr lvl="0" rtl="0">
              <a:lnSpc>
                <a:spcPct val="100000"/>
              </a:lnSpc>
              <a:spcBef>
                <a:spcPts val="500"/>
              </a:spcBef>
              <a:buNone/>
            </a:pPr>
            <a:r>
              <a:rPr lang="en" sz="1000" dirty="0">
                <a:solidFill>
                  <a:srgbClr val="F9B200"/>
                </a:solidFill>
                <a:latin typeface="Arial Narrow" panose="020B0606020202030204" pitchFamily="34" charset="0"/>
                <a:ea typeface="Ubuntu Condensed"/>
                <a:cs typeface="Ubuntu Condensed"/>
                <a:sym typeface="Ubuntu Condensed"/>
              </a:rPr>
              <a:t>www.ciane.net</a:t>
            </a:r>
            <a:endParaRPr lang="en" sz="1000" dirty="0">
              <a:solidFill>
                <a:srgbClr val="F9B200"/>
              </a:solidFill>
              <a:latin typeface="Arial Narrow" panose="020B0606020202030204" pitchFamily="34" charset="0"/>
              <a:ea typeface="Ubuntu Condensed"/>
              <a:cs typeface="Ubuntu Condensed"/>
              <a:sym typeface="Ubuntu Condensed"/>
              <a:hlinkClick r:id="rId2"/>
            </a:endParaRPr>
          </a:p>
        </p:txBody>
      </p:sp>
      <p:pic>
        <p:nvPicPr>
          <p:cNvPr id="8" name="Shape 43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475" y="4361975"/>
            <a:ext cx="1772875" cy="70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https://lh6.googleusercontent.com/N00gNYYgcKcIJWZ5x4-1OR4uMOp5X5fSAub8WcTmSlIMP7LS5SI6ypl_X3qGzDZ7yMKVz7hI90ssMPRnNS8BNfN9GZ0VsL4Za7JLbDRYi56AT4-7Uut_3IyvDJ5vVUQu6cmXERnuxA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50" b="41166"/>
          <a:stretch/>
        </p:blipFill>
        <p:spPr bwMode="auto">
          <a:xfrm>
            <a:off x="0" y="0"/>
            <a:ext cx="9144000" cy="84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251618" y="195486"/>
            <a:ext cx="8640763" cy="514424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diapo</a:t>
            </a:r>
          </a:p>
        </p:txBody>
      </p:sp>
      <p:sp>
        <p:nvSpPr>
          <p:cNvPr id="4" name="Espace réservé du tableau 3"/>
          <p:cNvSpPr>
            <a:spLocks noGrp="1"/>
          </p:cNvSpPr>
          <p:nvPr>
            <p:ph type="tbl" sz="quarter" idx="16"/>
          </p:nvPr>
        </p:nvSpPr>
        <p:spPr>
          <a:xfrm>
            <a:off x="4787900" y="1121321"/>
            <a:ext cx="3727450" cy="3322637"/>
          </a:xfrm>
        </p:spPr>
        <p:txBody>
          <a:bodyPr/>
          <a:lstStyle/>
          <a:p>
            <a:r>
              <a:rPr lang="fr-FR"/>
              <a:t>Cliquez sur l'icône pour ajouter un tableau</a:t>
            </a:r>
          </a:p>
        </p:txBody>
      </p:sp>
    </p:spTree>
    <p:extLst>
      <p:ext uri="{BB962C8B-B14F-4D97-AF65-F5344CB8AC3E}">
        <p14:creationId xmlns:p14="http://schemas.microsoft.com/office/powerpoint/2010/main" val="17543037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9716" y="1120429"/>
            <a:ext cx="2270076" cy="332352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660C2-DA5B-47D6-9300-967979CA6A0E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Shape 42"/>
          <p:cNvSpPr txBox="1"/>
          <p:nvPr userDrawn="1"/>
        </p:nvSpPr>
        <p:spPr>
          <a:xfrm>
            <a:off x="2272175" y="4361975"/>
            <a:ext cx="3884001" cy="60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000" dirty="0">
                <a:solidFill>
                  <a:srgbClr val="F9B200"/>
                </a:solidFill>
                <a:latin typeface="Arial Narrow" panose="020B0606020202030204" pitchFamily="34" charset="0"/>
                <a:ea typeface="Ubuntu Condensed"/>
                <a:cs typeface="Ubuntu Condensed"/>
                <a:sym typeface="Ubuntu Condensed"/>
              </a:rPr>
              <a:t>Le Ciane</a:t>
            </a:r>
            <a:br>
              <a:rPr lang="en" sz="1000" dirty="0">
                <a:solidFill>
                  <a:srgbClr val="F9B200"/>
                </a:solidFill>
                <a:latin typeface="Arial Narrow" panose="020B0606020202030204" pitchFamily="34" charset="0"/>
                <a:ea typeface="Ubuntu Condensed"/>
                <a:cs typeface="Ubuntu Condensed"/>
                <a:sym typeface="Ubuntu Condensed"/>
              </a:rPr>
            </a:br>
            <a:r>
              <a:rPr lang="en" sz="1000" dirty="0">
                <a:solidFill>
                  <a:srgbClr val="C6C7C8"/>
                </a:solidFill>
                <a:latin typeface="Arial Narrow" panose="020B0606020202030204" pitchFamily="34" charset="0"/>
                <a:ea typeface="Ubuntu Condensed"/>
                <a:cs typeface="Ubuntu Condensed"/>
                <a:sym typeface="Ubuntu Condensed"/>
              </a:rPr>
              <a:t>Collectif interassociatif autour de la naissance</a:t>
            </a:r>
          </a:p>
          <a:p>
            <a:pPr lvl="0" rtl="0">
              <a:lnSpc>
                <a:spcPct val="100000"/>
              </a:lnSpc>
              <a:spcBef>
                <a:spcPts val="500"/>
              </a:spcBef>
              <a:buNone/>
            </a:pPr>
            <a:r>
              <a:rPr lang="en" sz="1000" dirty="0">
                <a:solidFill>
                  <a:srgbClr val="F9B200"/>
                </a:solidFill>
                <a:latin typeface="Arial Narrow" panose="020B0606020202030204" pitchFamily="34" charset="0"/>
                <a:ea typeface="Ubuntu Condensed"/>
                <a:cs typeface="Ubuntu Condensed"/>
                <a:sym typeface="Ubuntu Condensed"/>
              </a:rPr>
              <a:t>www.ciane.net</a:t>
            </a:r>
            <a:endParaRPr lang="en" sz="1000" dirty="0">
              <a:solidFill>
                <a:srgbClr val="F9B200"/>
              </a:solidFill>
              <a:latin typeface="Arial Narrow" panose="020B0606020202030204" pitchFamily="34" charset="0"/>
              <a:ea typeface="Ubuntu Condensed"/>
              <a:cs typeface="Ubuntu Condensed"/>
              <a:sym typeface="Ubuntu Condensed"/>
              <a:hlinkClick r:id="rId2"/>
            </a:endParaRPr>
          </a:p>
        </p:txBody>
      </p:sp>
      <p:pic>
        <p:nvPicPr>
          <p:cNvPr id="8" name="Shape 43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475" y="4361975"/>
            <a:ext cx="1772875" cy="70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https://lh6.googleusercontent.com/N00gNYYgcKcIJWZ5x4-1OR4uMOp5X5fSAub8WcTmSlIMP7LS5SI6ypl_X3qGzDZ7yMKVz7hI90ssMPRnNS8BNfN9GZ0VsL4Za7JLbDRYi56AT4-7Uut_3IyvDJ5vVUQu6cmXERnuxA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50" b="41166"/>
          <a:stretch/>
        </p:blipFill>
        <p:spPr bwMode="auto">
          <a:xfrm>
            <a:off x="0" y="0"/>
            <a:ext cx="9144000" cy="84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251618" y="195486"/>
            <a:ext cx="8640763" cy="514424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diapo</a:t>
            </a:r>
          </a:p>
        </p:txBody>
      </p:sp>
      <p:sp>
        <p:nvSpPr>
          <p:cNvPr id="15" name="Espace réservé du contenu 2"/>
          <p:cNvSpPr>
            <a:spLocks noGrp="1"/>
          </p:cNvSpPr>
          <p:nvPr>
            <p:ph idx="13"/>
          </p:nvPr>
        </p:nvSpPr>
        <p:spPr>
          <a:xfrm>
            <a:off x="3311084" y="1120429"/>
            <a:ext cx="2270076" cy="332352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6" name="Espace réservé du contenu 2"/>
          <p:cNvSpPr>
            <a:spLocks noGrp="1"/>
          </p:cNvSpPr>
          <p:nvPr>
            <p:ph idx="14"/>
          </p:nvPr>
        </p:nvSpPr>
        <p:spPr>
          <a:xfrm>
            <a:off x="6247941" y="1143646"/>
            <a:ext cx="2270076" cy="332352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24835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end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660C2-DA5B-47D6-9300-967979CA6A0E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Shape 42"/>
          <p:cNvSpPr txBox="1"/>
          <p:nvPr userDrawn="1"/>
        </p:nvSpPr>
        <p:spPr>
          <a:xfrm>
            <a:off x="2272175" y="4361975"/>
            <a:ext cx="3884001" cy="60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000" dirty="0">
                <a:solidFill>
                  <a:srgbClr val="F9B200"/>
                </a:solidFill>
                <a:latin typeface="Arial Narrow" panose="020B0606020202030204" pitchFamily="34" charset="0"/>
                <a:ea typeface="Ubuntu Condensed"/>
                <a:cs typeface="Ubuntu Condensed"/>
                <a:sym typeface="Ubuntu Condensed"/>
              </a:rPr>
              <a:t>Le Ciane</a:t>
            </a:r>
            <a:br>
              <a:rPr lang="en" sz="1000" dirty="0">
                <a:solidFill>
                  <a:srgbClr val="F9B200"/>
                </a:solidFill>
                <a:latin typeface="Arial Narrow" panose="020B0606020202030204" pitchFamily="34" charset="0"/>
                <a:ea typeface="Ubuntu Condensed"/>
                <a:cs typeface="Ubuntu Condensed"/>
                <a:sym typeface="Ubuntu Condensed"/>
              </a:rPr>
            </a:br>
            <a:r>
              <a:rPr lang="en" sz="1000" dirty="0">
                <a:solidFill>
                  <a:srgbClr val="C6C7C8"/>
                </a:solidFill>
                <a:latin typeface="Arial Narrow" panose="020B0606020202030204" pitchFamily="34" charset="0"/>
                <a:ea typeface="Ubuntu Condensed"/>
                <a:cs typeface="Ubuntu Condensed"/>
                <a:sym typeface="Ubuntu Condensed"/>
              </a:rPr>
              <a:t>Collectif interassociatif autour de la naissance</a:t>
            </a:r>
          </a:p>
          <a:p>
            <a:pPr lvl="0" rtl="0">
              <a:lnSpc>
                <a:spcPct val="100000"/>
              </a:lnSpc>
              <a:spcBef>
                <a:spcPts val="500"/>
              </a:spcBef>
              <a:buNone/>
            </a:pPr>
            <a:r>
              <a:rPr lang="en" sz="1000" dirty="0">
                <a:solidFill>
                  <a:srgbClr val="F9B200"/>
                </a:solidFill>
                <a:latin typeface="Arial Narrow" panose="020B0606020202030204" pitchFamily="34" charset="0"/>
                <a:ea typeface="Ubuntu Condensed"/>
                <a:cs typeface="Ubuntu Condensed"/>
                <a:sym typeface="Ubuntu Condensed"/>
              </a:rPr>
              <a:t>www.ciane.net</a:t>
            </a:r>
            <a:endParaRPr lang="en" sz="1000" dirty="0">
              <a:solidFill>
                <a:srgbClr val="F9B200"/>
              </a:solidFill>
              <a:latin typeface="Arial Narrow" panose="020B0606020202030204" pitchFamily="34" charset="0"/>
              <a:ea typeface="Ubuntu Condensed"/>
              <a:cs typeface="Ubuntu Condensed"/>
              <a:sym typeface="Ubuntu Condensed"/>
              <a:hlinkClick r:id="rId2"/>
            </a:endParaRPr>
          </a:p>
        </p:txBody>
      </p:sp>
      <p:pic>
        <p:nvPicPr>
          <p:cNvPr id="13" name="Shape 43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475" y="4361975"/>
            <a:ext cx="1772875" cy="7091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7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18" name="Picture 2" descr="https://lh6.googleusercontent.com/N00gNYYgcKcIJWZ5x4-1OR4uMOp5X5fSAub8WcTmSlIMP7LS5SI6ypl_X3qGzDZ7yMKVz7hI90ssMPRnNS8BNfN9GZ0VsL4Za7JLbDRYi56AT4-7Uut_3IyvDJ5vVUQu6cmXERnuxA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" t="49999" r="60851" b="28824"/>
          <a:stretch/>
        </p:blipFill>
        <p:spPr bwMode="auto">
          <a:xfrm>
            <a:off x="628650" y="363488"/>
            <a:ext cx="2951163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Espace réservé du texte 2"/>
          <p:cNvSpPr>
            <a:spLocks noGrp="1"/>
          </p:cNvSpPr>
          <p:nvPr>
            <p:ph type="body" sz="quarter" idx="13" hasCustomPrompt="1"/>
          </p:nvPr>
        </p:nvSpPr>
        <p:spPr>
          <a:xfrm>
            <a:off x="628649" y="363488"/>
            <a:ext cx="2951163" cy="1200150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diapo</a:t>
            </a:r>
          </a:p>
        </p:txBody>
      </p:sp>
    </p:spTree>
    <p:extLst>
      <p:ext uri="{BB962C8B-B14F-4D97-AF65-F5344CB8AC3E}">
        <p14:creationId xmlns:p14="http://schemas.microsoft.com/office/powerpoint/2010/main" val="4228643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15350" y="4767263"/>
            <a:ext cx="59315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fld id="{DF0CED46-74E7-4F37-B414-7E68B7B7E1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8522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77" r:id="rId3"/>
    <p:sldLayoutId id="2147483693" r:id="rId4"/>
    <p:sldLayoutId id="2147483697" r:id="rId5"/>
    <p:sldLayoutId id="2147483698" r:id="rId6"/>
    <p:sldLayoutId id="2147483699" r:id="rId7"/>
    <p:sldLayoutId id="2147483694" r:id="rId8"/>
    <p:sldLayoutId id="2147483688" r:id="rId9"/>
    <p:sldLayoutId id="2147483695" r:id="rId10"/>
    <p:sldLayoutId id="2147483696" r:id="rId11"/>
    <p:sldLayoutId id="2147483686" r:id="rId12"/>
    <p:sldLayoutId id="2147483681" r:id="rId13"/>
    <p:sldLayoutId id="2147483682" r:id="rId14"/>
    <p:sldLayoutId id="2147483700" r:id="rId15"/>
    <p:sldLayoutId id="2147483701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r-FR" sz="4400" kern="1200" dirty="0">
          <a:solidFill>
            <a:schemeClr val="bg1">
              <a:lumMod val="65000"/>
            </a:schemeClr>
          </a:solidFill>
          <a:latin typeface="Arial Narrow" panose="020B0606020202030204" pitchFamily="34" charset="0"/>
          <a:ea typeface="+mj-ea"/>
          <a:cs typeface="Arial Narrow" panose="020B060602020203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accent1"/>
          </a:solidFill>
          <a:latin typeface="Arial Narrow" panose="020B0606020202030204" pitchFamily="34" charset="0"/>
          <a:ea typeface="+mn-ea"/>
          <a:cs typeface="Arial Narrow" panose="020B0606020202030204" pitchFamily="34" charset="0"/>
        </a:defRPr>
      </a:lvl1pPr>
      <a:lvl2pPr marL="0" indent="0" algn="l" defTabSz="914400" rtl="0" eaLnBrk="1" latinLnBrk="0" hangingPunct="1">
        <a:lnSpc>
          <a:spcPct val="100000"/>
        </a:lnSpc>
        <a:spcBef>
          <a:spcPts val="1000"/>
        </a:spcBef>
        <a:buFontTx/>
        <a:buNone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Arial Narrow" panose="020B0606020202030204" pitchFamily="34" charset="0"/>
        </a:defRPr>
      </a:lvl2pPr>
      <a:lvl3pPr marL="2304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Arial Narrow" panose="020B0606020202030204" pitchFamily="34" charset="0"/>
        </a:defRPr>
      </a:lvl3pPr>
      <a:lvl4pPr marL="720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arrow" panose="020B0606020202030204" pitchFamily="34" charset="0"/>
          <a:ea typeface="+mn-ea"/>
          <a:cs typeface="Arial Narrow" panose="020B0606020202030204" pitchFamily="34" charset="0"/>
        </a:defRPr>
      </a:lvl4pPr>
      <a:lvl5pPr marL="1080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 Narrow" panose="020B0606020202030204" pitchFamily="34" charset="0"/>
          <a:ea typeface="+mn-ea"/>
          <a:cs typeface="Arial Narrow" panose="020B0606020202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Collectif </a:t>
            </a:r>
            <a:r>
              <a:rPr lang="fr-FR" dirty="0" err="1"/>
              <a:t>interassociatif</a:t>
            </a:r>
            <a:r>
              <a:rPr lang="fr-FR" dirty="0"/>
              <a:t> autour de la naissance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fr-FR" dirty="0"/>
              <a:t>Le Ciane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1191115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2003 </a:t>
            </a:r>
          </a:p>
          <a:p>
            <a:pPr lvl="1"/>
            <a:r>
              <a:rPr lang="fr-FR" dirty="0"/>
              <a:t>Création d’un collectif à l’occasion des Etats Généraux de la Naissance composé</a:t>
            </a:r>
          </a:p>
          <a:p>
            <a:pPr marL="0" lvl="5" indent="-1371600">
              <a:buNone/>
            </a:pPr>
            <a:endParaRPr lang="fr-FR" sz="1600" dirty="0">
              <a:latin typeface="Ubuntu Condensed"/>
            </a:endParaRPr>
          </a:p>
          <a:p>
            <a:pPr marL="285744" lvl="5" indent="-285744"/>
            <a:r>
              <a:rPr lang="fr-FR" sz="1600" dirty="0">
                <a:latin typeface="Ubuntu Condensed"/>
              </a:rPr>
              <a:t>D’associations implantées    localement de soutien aux futurs et jeunes parents</a:t>
            </a:r>
          </a:p>
          <a:p>
            <a:pPr marL="285744" lvl="5" indent="-285744"/>
            <a:r>
              <a:rPr lang="fr-FR" sz="1600" dirty="0">
                <a:latin typeface="Ubuntu Condensed"/>
              </a:rPr>
              <a:t>D’associations nationales centrées sur des problèmes spécifiques (allaitement, césarienne, difficulté maternelle etc.)</a:t>
            </a:r>
          </a:p>
          <a:p>
            <a:pPr marL="285744" lvl="5" indent="-285744"/>
            <a:r>
              <a:rPr lang="fr-FR" sz="1600" dirty="0">
                <a:latin typeface="Ubuntu Condensed"/>
              </a:rPr>
              <a:t>De groupes qui ont émergé par la participation à des listes de discussion internet (Portail naissance, AFAR…)</a:t>
            </a:r>
          </a:p>
          <a:p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buNone/>
              </a:pPr>
              <a:t>2</a:t>
            </a:fld>
            <a:endParaRPr lang="en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Origine du Ciane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2007</a:t>
            </a:r>
          </a:p>
          <a:p>
            <a:pPr lvl="1"/>
            <a:r>
              <a:rPr lang="fr-FR" dirty="0"/>
              <a:t>Transformé en association loi de 1901</a:t>
            </a:r>
          </a:p>
          <a:p>
            <a:endParaRPr lang="fr-FR" dirty="0"/>
          </a:p>
          <a:p>
            <a:r>
              <a:rPr lang="fr-FR" dirty="0"/>
              <a:t>2008</a:t>
            </a:r>
          </a:p>
          <a:p>
            <a:pPr lvl="1"/>
            <a:r>
              <a:rPr lang="fr-FR" dirty="0"/>
              <a:t>Agréé pour la représentation des usagers </a:t>
            </a:r>
          </a:p>
          <a:p>
            <a:endParaRPr lang="fr-FR" dirty="0"/>
          </a:p>
          <a:p>
            <a:r>
              <a:rPr lang="fr-FR" dirty="0"/>
              <a:t>Aujourd’hui</a:t>
            </a:r>
          </a:p>
          <a:p>
            <a:pPr lvl="1"/>
            <a:r>
              <a:rPr lang="fr-FR" dirty="0"/>
              <a:t>Une quarantaine d’associations membres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2553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Sur l’expérience des femmes et des parents</a:t>
            </a:r>
          </a:p>
          <a:p>
            <a:pPr lvl="1"/>
            <a:r>
              <a:rPr lang="fr-FR" dirty="0"/>
              <a:t>Par l’intermédiaire de ses associations membres en contact avec les usagers</a:t>
            </a:r>
          </a:p>
          <a:p>
            <a:pPr lvl="1"/>
            <a:r>
              <a:rPr lang="fr-FR" dirty="0"/>
              <a:t>Par la participation à des forums en ligne</a:t>
            </a:r>
          </a:p>
          <a:p>
            <a:pPr lvl="1"/>
            <a:r>
              <a:rPr lang="fr-FR" dirty="0"/>
              <a:t>Grâce à des enquêtes en ligne menées à grande échelle</a:t>
            </a:r>
          </a:p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660C2-DA5B-47D6-9300-967979CA6A0E}" type="slidenum">
              <a:rPr lang="fr-FR" smtClean="0"/>
              <a:t>3</a:t>
            </a:fld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Une double expertise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fr-FR" dirty="0"/>
              <a:t>Sur les connaissances médicales en obstétrique</a:t>
            </a:r>
          </a:p>
          <a:p>
            <a:pPr lvl="1"/>
            <a:r>
              <a:rPr lang="fr-FR" dirty="0"/>
              <a:t>Veille scientifique organisée notamment grâce à l’AFAR (Alliance francophone pour l’accouchement respecté)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9477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660C2-DA5B-47D6-9300-967979CA6A0E}" type="slidenum">
              <a:rPr lang="fr-FR" smtClean="0"/>
              <a:t>4</a:t>
            </a:fld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Un travail de représentation</a:t>
            </a:r>
          </a:p>
        </p:txBody>
      </p:sp>
      <p:graphicFrame>
        <p:nvGraphicFramePr>
          <p:cNvPr id="8" name="Espace réservé du tableau 7"/>
          <p:cNvGraphicFramePr>
            <a:graphicFrameLocks noGrp="1"/>
          </p:cNvGraphicFramePr>
          <p:nvPr>
            <p:ph type="tbl" sz="quarter" idx="16"/>
            <p:extLst>
              <p:ext uri="{D42A27DB-BD31-4B8C-83A1-F6EECF244321}">
                <p14:modId xmlns:p14="http://schemas.microsoft.com/office/powerpoint/2010/main" val="2234276990"/>
              </p:ext>
            </p:extLst>
          </p:nvPr>
        </p:nvGraphicFramePr>
        <p:xfrm>
          <a:off x="4644007" y="1120775"/>
          <a:ext cx="4248373" cy="34848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248373">
                  <a:extLst>
                    <a:ext uri="{9D8B030D-6E8A-4147-A177-3AD203B41FA5}">
                      <a16:colId xmlns:a16="http://schemas.microsoft.com/office/drawing/2014/main" val="7682171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Dans les groupes de recommandations de bonnes pratiques cliniques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452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Haute autorité de santé (HAS): participation à plus d’une dizaine de groupes de travail et de lecture, plusieurs recommandations élaborées sur saisine du CIANE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0103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Collège national des gynécologues obstétriciens (CNGOF)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97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Société française de néonatologie (SFN)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6549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Collège National des Sages-femmes (CNSF)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3321999"/>
                  </a:ext>
                </a:extLst>
              </a:tr>
            </a:tbl>
          </a:graphicData>
        </a:graphic>
      </p:graphicFrame>
      <p:graphicFrame>
        <p:nvGraphicFramePr>
          <p:cNvPr id="9" name="Espace réservé du tableau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6694885"/>
              </p:ext>
            </p:extLst>
          </p:nvPr>
        </p:nvGraphicFramePr>
        <p:xfrm>
          <a:off x="395536" y="1120775"/>
          <a:ext cx="3727450" cy="293116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727450">
                  <a:extLst>
                    <a:ext uri="{9D8B030D-6E8A-4147-A177-3AD203B41FA5}">
                      <a16:colId xmlns:a16="http://schemas.microsoft.com/office/drawing/2014/main" val="7682171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Dans les instances nationales ou locales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452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Commission nationale de la naissance et de la santé de l’enfant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0103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Commissions régionales de la naissance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97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Réseaux de périnatalité (&gt;15)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6549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Commissions de relation avec les usagers en maternité (CRUQS)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3321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774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Participation au débat public</a:t>
            </a:r>
          </a:p>
          <a:p>
            <a:pPr lvl="2"/>
            <a:r>
              <a:rPr lang="fr-FR" dirty="0"/>
              <a:t>Par des présentations dans des conférences</a:t>
            </a:r>
          </a:p>
          <a:p>
            <a:pPr lvl="2"/>
            <a:r>
              <a:rPr lang="fr-FR" dirty="0"/>
              <a:t>Par des publications dans des revues notamment destinées aux professionnels</a:t>
            </a:r>
          </a:p>
          <a:p>
            <a:pPr lvl="2"/>
            <a:r>
              <a:rPr lang="fr-FR" dirty="0"/>
              <a:t>Par un partenariat avec le magazine Parents pour la diffusion des résultats des enquêtes</a:t>
            </a:r>
          </a:p>
          <a:p>
            <a:pPr lvl="2"/>
            <a:r>
              <a:rPr lang="fr-FR" dirty="0"/>
              <a:t>Par des interviews dans les médias</a:t>
            </a:r>
          </a:p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660C2-DA5B-47D6-9300-967979CA6A0E}" type="slidenum">
              <a:rPr lang="fr-FR" smtClean="0"/>
              <a:t>5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Participation au débat public</a:t>
            </a:r>
          </a:p>
        </p:txBody>
      </p:sp>
      <p:pic>
        <p:nvPicPr>
          <p:cNvPr id="10" name="Espace réservé pour une image  9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print"/>
          <a:srcRect l="5432" t="337" r="9141" b="-337"/>
          <a:stretch/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63819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Des collaborations avec le monde professionnel</a:t>
            </a:r>
          </a:p>
          <a:p>
            <a:pPr lvl="1"/>
            <a:r>
              <a:rPr lang="fr-FR" dirty="0"/>
              <a:t>Avec la Société française de médecine périnatale et la Revue de médecine périnatale</a:t>
            </a:r>
          </a:p>
          <a:p>
            <a:pPr lvl="1"/>
            <a:r>
              <a:rPr lang="fr-FR" dirty="0"/>
              <a:t>Au sein de la Fédération française des réseaux de périnatalité</a:t>
            </a:r>
          </a:p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660C2-DA5B-47D6-9300-967979CA6A0E}" type="slidenum">
              <a:rPr lang="fr-FR" smtClean="0"/>
              <a:t>6</a:t>
            </a:fld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Participer, proposer, alerter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3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Un travail de proposition et d’alerte auprès des politiques et des décideurs</a:t>
            </a:r>
          </a:p>
          <a:p>
            <a:pPr lvl="2"/>
            <a:r>
              <a:rPr lang="fr-FR" dirty="0"/>
              <a:t>Maisons de Naissance</a:t>
            </a:r>
          </a:p>
          <a:p>
            <a:pPr lvl="2"/>
            <a:r>
              <a:rPr lang="fr-FR" dirty="0"/>
              <a:t>Assurance professionnelle des sages-femmes</a:t>
            </a:r>
          </a:p>
          <a:p>
            <a:pPr lvl="2"/>
            <a:r>
              <a:rPr lang="fr-FR" dirty="0"/>
              <a:t>Ocytocine et hémorragie du post-partum</a:t>
            </a:r>
          </a:p>
          <a:p>
            <a:pPr lvl="2"/>
            <a:r>
              <a:rPr lang="fr-FR" dirty="0" err="1"/>
              <a:t>Misoprostol</a:t>
            </a:r>
            <a:r>
              <a:rPr lang="fr-FR" dirty="0"/>
              <a:t> (</a:t>
            </a:r>
            <a:r>
              <a:rPr lang="fr-FR" dirty="0" err="1"/>
              <a:t>Cytotec</a:t>
            </a:r>
            <a:r>
              <a:rPr lang="fr-FR" dirty="0"/>
              <a:t>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1892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Formation des professionnels de santé</a:t>
            </a:r>
          </a:p>
          <a:p>
            <a:pPr lvl="2"/>
            <a:r>
              <a:rPr lang="fr-FR" dirty="0"/>
              <a:t>Participation à des formations continues pluridisciplinaires</a:t>
            </a:r>
          </a:p>
          <a:p>
            <a:pPr lvl="2"/>
            <a:r>
              <a:rPr lang="fr-FR" dirty="0"/>
              <a:t>Module « Projet de Naissance » à destination des écoles de sages-femmes</a:t>
            </a:r>
          </a:p>
          <a:p>
            <a:pPr lvl="2"/>
            <a:r>
              <a:rPr lang="fr-FR" dirty="0"/>
              <a:t>Module à destination des internes en obstétrique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660C2-DA5B-47D6-9300-967979CA6A0E}" type="slidenum">
              <a:rPr lang="fr-FR" smtClean="0"/>
              <a:t>7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En développement/ en projet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fr-FR" dirty="0"/>
              <a:t>Développement de supports d’information à destination du grand public</a:t>
            </a:r>
          </a:p>
          <a:p>
            <a:endParaRPr lang="fr-FR" dirty="0"/>
          </a:p>
          <a:p>
            <a:r>
              <a:rPr lang="fr-FR" dirty="0"/>
              <a:t>Accompagnement des démarches de recours des parents en maternité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6927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Des bénévoles uniquement, issus de ses associations membres</a:t>
            </a:r>
          </a:p>
          <a:p>
            <a:endParaRPr lang="fr-FR" dirty="0"/>
          </a:p>
          <a:p>
            <a:r>
              <a:rPr lang="fr-FR" dirty="0"/>
              <a:t>Financement modeste, en recherche de développement :</a:t>
            </a:r>
          </a:p>
          <a:p>
            <a:pPr lvl="2"/>
            <a:r>
              <a:rPr lang="fr-FR" dirty="0"/>
              <a:t>partenariat de recherche  et financement participatif</a:t>
            </a:r>
          </a:p>
          <a:p>
            <a:r>
              <a:rPr lang="fr-FR" dirty="0"/>
              <a:t>Pas de financement des industries de santé</a:t>
            </a:r>
          </a:p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660C2-DA5B-47D6-9300-967979CA6A0E}" type="slidenum">
              <a:rPr lang="fr-FR" smtClean="0"/>
              <a:t>8</a:t>
            </a:fld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Fonctionnement</a:t>
            </a:r>
          </a:p>
        </p:txBody>
      </p:sp>
      <p:pic>
        <p:nvPicPr>
          <p:cNvPr id="9" name="Espace réservé du graphique 8"/>
          <p:cNvPicPr>
            <a:picLocks noGrp="1" noChangeAspect="1"/>
          </p:cNvPicPr>
          <p:nvPr>
            <p:ph type="chart" sz="quarter" idx="15"/>
          </p:nvPr>
        </p:nvPicPr>
        <p:blipFill>
          <a:blip r:embed="rId2"/>
          <a:stretch>
            <a:fillRect/>
          </a:stretch>
        </p:blipFill>
        <p:spPr>
          <a:xfrm>
            <a:off x="4787900" y="1486830"/>
            <a:ext cx="3727450" cy="261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250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8550275" y="4767263"/>
            <a:ext cx="593725" cy="274637"/>
          </a:xfrm>
        </p:spPr>
        <p:txBody>
          <a:bodyPr/>
          <a:lstStyle/>
          <a:p>
            <a:fld id="{92E660C2-DA5B-47D6-9300-967979CA6A0E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3806692"/>
      </p:ext>
    </p:extLst>
  </p:cSld>
  <p:clrMapOvr>
    <a:masterClrMapping/>
  </p:clrMapOvr>
</p:sld>
</file>

<file path=ppt/theme/theme1.xml><?xml version="1.0" encoding="utf-8"?>
<a:theme xmlns:a="http://schemas.openxmlformats.org/drawingml/2006/main" name="Ciane - pour diapos sans bullet pour les titres 1 et 2">
  <a:themeElements>
    <a:clrScheme name="Charte Ciane">
      <a:dk1>
        <a:srgbClr val="818283"/>
      </a:dk1>
      <a:lt1>
        <a:srgbClr val="FFFFFF"/>
      </a:lt1>
      <a:dk2>
        <a:srgbClr val="14A8C1"/>
      </a:dk2>
      <a:lt2>
        <a:srgbClr val="818283"/>
      </a:lt2>
      <a:accent1>
        <a:srgbClr val="F9B200"/>
      </a:accent1>
      <a:accent2>
        <a:srgbClr val="14A8C1"/>
      </a:accent2>
      <a:accent3>
        <a:srgbClr val="C4C700"/>
      </a:accent3>
      <a:accent4>
        <a:srgbClr val="CA69A2"/>
      </a:accent4>
      <a:accent5>
        <a:srgbClr val="F9B200"/>
      </a:accent5>
      <a:accent6>
        <a:srgbClr val="14A8C1"/>
      </a:accent6>
      <a:hlink>
        <a:srgbClr val="C4C700"/>
      </a:hlink>
      <a:folHlink>
        <a:srgbClr val="CA69A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ane.Orange.16x9.modelePPT.potx" id="{AD6320EB-93FC-46CB-8879-9A5C5A9A6941}" vid="{192C77ED-A8BD-4492-819F-ED10F619C19B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Ciane.Orange.16x9.modelePPT</Template>
  <TotalTime>46</TotalTime>
  <Words>431</Words>
  <Application>Microsoft Office PowerPoint</Application>
  <PresentationFormat>Affichage à l'écran (16:9)</PresentationFormat>
  <Paragraphs>73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Ubuntu Condensed</vt:lpstr>
      <vt:lpstr>Calibri</vt:lpstr>
      <vt:lpstr>Arial</vt:lpstr>
      <vt:lpstr>Arial Narrow</vt:lpstr>
      <vt:lpstr>Ciane - pour diapos sans bullet pour les titres 1 et 2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Emmanuelle Phan</dc:creator>
  <cp:lastModifiedBy>Emmanuelle Phan</cp:lastModifiedBy>
  <cp:revision>12</cp:revision>
  <dcterms:created xsi:type="dcterms:W3CDTF">2016-04-23T09:12:04Z</dcterms:created>
  <dcterms:modified xsi:type="dcterms:W3CDTF">2016-04-23T19:51:55Z</dcterms:modified>
</cp:coreProperties>
</file>